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avi" ContentType="video/x-msvide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53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56" r:id="rId4"/>
    <p:sldId id="258" r:id="rId5"/>
    <p:sldId id="272" r:id="rId6"/>
    <p:sldId id="259" r:id="rId7"/>
    <p:sldId id="260" r:id="rId8"/>
    <p:sldId id="261" r:id="rId9"/>
    <p:sldId id="294" r:id="rId10"/>
    <p:sldId id="273" r:id="rId11"/>
    <p:sldId id="263" r:id="rId12"/>
    <p:sldId id="264" r:id="rId13"/>
    <p:sldId id="266" r:id="rId14"/>
    <p:sldId id="267" r:id="rId15"/>
    <p:sldId id="268" r:id="rId16"/>
    <p:sldId id="274" r:id="rId17"/>
    <p:sldId id="275" r:id="rId18"/>
    <p:sldId id="295" r:id="rId19"/>
    <p:sldId id="269" r:id="rId20"/>
    <p:sldId id="277" r:id="rId21"/>
    <p:sldId id="279" r:id="rId22"/>
    <p:sldId id="280" r:id="rId23"/>
    <p:sldId id="276" r:id="rId24"/>
    <p:sldId id="281" r:id="rId25"/>
    <p:sldId id="270" r:id="rId26"/>
    <p:sldId id="285" r:id="rId27"/>
    <p:sldId id="300" r:id="rId28"/>
    <p:sldId id="287" r:id="rId29"/>
    <p:sldId id="297" r:id="rId30"/>
    <p:sldId id="282" r:id="rId31"/>
    <p:sldId id="298" r:id="rId32"/>
    <p:sldId id="283" r:id="rId33"/>
    <p:sldId id="289" r:id="rId34"/>
    <p:sldId id="290" r:id="rId35"/>
    <p:sldId id="299" r:id="rId36"/>
    <p:sldId id="293" r:id="rId37"/>
    <p:sldId id="292" r:id="rId38"/>
    <p:sldId id="291" r:id="rId39"/>
    <p:sldId id="296" r:id="rId4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FCC99"/>
    <a:srgbClr val="DDBA97"/>
    <a:srgbClr val="996633"/>
    <a:srgbClr val="DBB691"/>
    <a:srgbClr val="FFBC79"/>
    <a:srgbClr val="FFCD9B"/>
    <a:srgbClr val="FFBA75"/>
    <a:srgbClr val="FF9933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2031" autoAdjust="0"/>
  </p:normalViewPr>
  <p:slideViewPr>
    <p:cSldViewPr snapToGrid="0">
      <p:cViewPr varScale="1">
        <p:scale>
          <a:sx n="68" d="100"/>
          <a:sy n="68" d="100"/>
        </p:scale>
        <p:origin x="792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080F2-744F-4F82-AD90-2EE4DF473E40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7E367-7AB9-47E2-8598-0DD906765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575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080F2-744F-4F82-AD90-2EE4DF473E40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7E367-7AB9-47E2-8598-0DD906765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265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080F2-744F-4F82-AD90-2EE4DF473E40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7E367-7AB9-47E2-8598-0DD906765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636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080F2-744F-4F82-AD90-2EE4DF473E40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7E367-7AB9-47E2-8598-0DD906765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578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080F2-744F-4F82-AD90-2EE4DF473E40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7E367-7AB9-47E2-8598-0DD906765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914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080F2-744F-4F82-AD90-2EE4DF473E40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7E367-7AB9-47E2-8598-0DD906765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545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080F2-744F-4F82-AD90-2EE4DF473E40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7E367-7AB9-47E2-8598-0DD906765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896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080F2-744F-4F82-AD90-2EE4DF473E40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7E367-7AB9-47E2-8598-0DD906765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541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080F2-744F-4F82-AD90-2EE4DF473E40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7E367-7AB9-47E2-8598-0DD906765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435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080F2-744F-4F82-AD90-2EE4DF473E40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7E367-7AB9-47E2-8598-0DD906765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37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080F2-744F-4F82-AD90-2EE4DF473E40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7E367-7AB9-47E2-8598-0DD906765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78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080F2-744F-4F82-AD90-2EE4DF473E40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7E367-7AB9-47E2-8598-0DD906765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46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48.jpg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1231390"/>
            <a:ext cx="5943600" cy="56266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80049" y="0"/>
            <a:ext cx="77278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i="1" dirty="0" smtClean="0">
                <a:solidFill>
                  <a:srgbClr val="C00000"/>
                </a:solidFill>
                <a:effectLst>
                  <a:glow rad="101600">
                    <a:srgbClr val="FF0066">
                      <a:alpha val="60000"/>
                    </a:srgbClr>
                  </a:glow>
                </a:effectLst>
                <a:latin typeface="Gabriola" panose="04040605051002020D02" pitchFamily="82" charset="0"/>
                <a:ea typeface="PMingLiU" panose="02020500000000000000" pitchFamily="18" charset="-120"/>
                <a:cs typeface="Angsana New" panose="02020603050405020304" pitchFamily="18" charset="-34"/>
              </a:rPr>
              <a:t>«В  России  бал  </a:t>
            </a:r>
          </a:p>
          <a:p>
            <a:pPr algn="just"/>
            <a:r>
              <a:rPr lang="ru-RU" sz="8800" i="1" dirty="0" smtClean="0">
                <a:solidFill>
                  <a:srgbClr val="C00000"/>
                </a:solidFill>
                <a:effectLst>
                  <a:glow rad="101600">
                    <a:srgbClr val="FF0066">
                      <a:alpha val="60000"/>
                    </a:srgbClr>
                  </a:glow>
                </a:effectLst>
                <a:latin typeface="Gabriola" panose="04040605051002020D02" pitchFamily="82" charset="0"/>
                <a:ea typeface="PMingLiU" panose="02020500000000000000" pitchFamily="18" charset="-120"/>
                <a:cs typeface="Angsana New" panose="02020603050405020304" pitchFamily="18" charset="-34"/>
              </a:rPr>
              <a:t> сегодня  моден…</a:t>
            </a:r>
            <a:endParaRPr lang="ru-RU" sz="8800" i="1" dirty="0">
              <a:solidFill>
                <a:srgbClr val="C00000"/>
              </a:solidFill>
              <a:effectLst>
                <a:glow rad="101600">
                  <a:srgbClr val="FF0066">
                    <a:alpha val="60000"/>
                  </a:srgbClr>
                </a:glow>
              </a:effectLst>
              <a:latin typeface="Gabriola" panose="04040605051002020D02" pitchFamily="82" charset="0"/>
              <a:ea typeface="PMingLiU" panose="02020500000000000000" pitchFamily="18" charset="-120"/>
              <a:cs typeface="Angsana New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3552" y="5115190"/>
            <a:ext cx="104589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i="1" dirty="0" smtClean="0">
                <a:solidFill>
                  <a:srgbClr val="C00000"/>
                </a:solidFill>
                <a:effectLst>
                  <a:glow rad="101600">
                    <a:srgbClr val="FF0066">
                      <a:alpha val="60000"/>
                    </a:srgbClr>
                  </a:glow>
                </a:effectLst>
                <a:latin typeface="Gabriola" panose="04040605051002020D02" pitchFamily="82" charset="0"/>
                <a:ea typeface="PMingLiU" panose="02020500000000000000" pitchFamily="18" charset="-120"/>
                <a:cs typeface="Angsana New" panose="02020603050405020304" pitchFamily="18" charset="-34"/>
              </a:rPr>
              <a:t>…красота всегда жива»</a:t>
            </a:r>
            <a:endParaRPr lang="ru-RU" sz="8800" i="1" dirty="0">
              <a:solidFill>
                <a:srgbClr val="C00000"/>
              </a:solidFill>
              <a:effectLst>
                <a:glow rad="101600">
                  <a:srgbClr val="FF0066">
                    <a:alpha val="60000"/>
                  </a:srgbClr>
                </a:glow>
              </a:effectLst>
              <a:latin typeface="Gabriola" panose="04040605051002020D02" pitchFamily="82" charset="0"/>
              <a:ea typeface="PMingLiU" panose="02020500000000000000" pitchFamily="18" charset="-120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2999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5661"/>
            <a:ext cx="12262514" cy="81750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6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5661"/>
            <a:ext cx="12262514" cy="901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24"/>
          <a:stretch/>
        </p:blipFill>
        <p:spPr>
          <a:xfrm>
            <a:off x="0" y="-1"/>
            <a:ext cx="12191999" cy="689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10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67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6052"/>
            <a:ext cx="12192000" cy="696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99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073096" y="2780278"/>
            <a:ext cx="6197010" cy="10722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121" y="-10602"/>
            <a:ext cx="3248025" cy="5619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26249" y="2827743"/>
            <a:ext cx="5648349" cy="9772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60" y="31603"/>
            <a:ext cx="7554351" cy="68686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68946" y="2527567"/>
            <a:ext cx="3418452" cy="2308324"/>
          </a:xfrm>
          <a:prstGeom prst="rect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i="1" dirty="0" smtClean="0">
              <a:solidFill>
                <a:srgbClr val="6633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i="1" dirty="0" smtClean="0">
                <a:solidFill>
                  <a:srgbClr val="663300"/>
                </a:solidFill>
                <a:latin typeface="Georgia" panose="02040502050405020303" pitchFamily="18" charset="0"/>
              </a:rPr>
              <a:t>Князь Голицын </a:t>
            </a:r>
          </a:p>
          <a:p>
            <a:pPr algn="ctr"/>
            <a:r>
              <a:rPr lang="ru-RU" i="1" dirty="0" smtClean="0">
                <a:solidFill>
                  <a:srgbClr val="663300"/>
                </a:solidFill>
                <a:latin typeface="Georgia" panose="02040502050405020303" pitchFamily="18" charset="0"/>
              </a:rPr>
              <a:t>просит сделать ему честь, пожаловать в </a:t>
            </a:r>
            <a:r>
              <a:rPr lang="ru-RU" i="1" dirty="0" err="1" smtClean="0">
                <a:solidFill>
                  <a:srgbClr val="663300"/>
                </a:solidFill>
                <a:latin typeface="Georgia" panose="02040502050405020303" pitchFamily="18" charset="0"/>
              </a:rPr>
              <a:t>маскерад</a:t>
            </a:r>
            <a:r>
              <a:rPr lang="ru-RU" i="1" dirty="0" smtClean="0">
                <a:solidFill>
                  <a:srgbClr val="663300"/>
                </a:solidFill>
                <a:latin typeface="Georgia" panose="02040502050405020303" pitchFamily="18" charset="0"/>
              </a:rPr>
              <a:t>, </a:t>
            </a:r>
          </a:p>
          <a:p>
            <a:pPr algn="ctr"/>
            <a:endParaRPr lang="ru-RU" i="1" dirty="0" smtClean="0">
              <a:solidFill>
                <a:srgbClr val="6633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i="1" dirty="0" smtClean="0">
                <a:solidFill>
                  <a:srgbClr val="663300"/>
                </a:solidFill>
                <a:latin typeface="Georgia" panose="02040502050405020303" pitchFamily="18" charset="0"/>
              </a:rPr>
              <a:t>сего февраля </a:t>
            </a:r>
          </a:p>
          <a:p>
            <a:pPr algn="ctr"/>
            <a:r>
              <a:rPr lang="ru-RU" i="1" dirty="0" smtClean="0">
                <a:solidFill>
                  <a:srgbClr val="663300"/>
                </a:solidFill>
                <a:latin typeface="Georgia" panose="02040502050405020303" pitchFamily="18" charset="0"/>
              </a:rPr>
              <a:t>8 дня 1801 года </a:t>
            </a:r>
          </a:p>
          <a:p>
            <a:pPr algn="ctr"/>
            <a:r>
              <a:rPr lang="ru-RU" i="1" dirty="0" smtClean="0">
                <a:solidFill>
                  <a:srgbClr val="663300"/>
                </a:solidFill>
                <a:latin typeface="Georgia" panose="02040502050405020303" pitchFamily="18" charset="0"/>
              </a:rPr>
              <a:t>в 6 часов</a:t>
            </a:r>
            <a:endParaRPr lang="ru-RU" i="1" dirty="0">
              <a:solidFill>
                <a:srgbClr val="6633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87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6"/>
          <a:stretch/>
        </p:blipFill>
        <p:spPr>
          <a:xfrm>
            <a:off x="-2" y="-494241"/>
            <a:ext cx="12192001" cy="73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0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олонез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54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3" b="12008"/>
          <a:stretch/>
        </p:blipFill>
        <p:spPr>
          <a:xfrm>
            <a:off x="232012" y="0"/>
            <a:ext cx="11682484" cy="68486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67"/>
          <a:stretch/>
        </p:blipFill>
        <p:spPr>
          <a:xfrm>
            <a:off x="2035833" y="0"/>
            <a:ext cx="83706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87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3" name="Picture 13" descr="tumblrlf2uf4yw601qbqhx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6"/>
          <a:stretch/>
        </p:blipFill>
        <p:spPr bwMode="auto">
          <a:xfrm>
            <a:off x="2231246" y="2824832"/>
            <a:ext cx="3292475" cy="3941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4988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72" y="60411"/>
            <a:ext cx="2852737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1" descr="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2" b="6938"/>
          <a:stretch/>
        </p:blipFill>
        <p:spPr bwMode="auto">
          <a:xfrm>
            <a:off x="6565511" y="3182988"/>
            <a:ext cx="3146425" cy="355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baldres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2566" y="116682"/>
            <a:ext cx="2814638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9" descr="crinolinedress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3"/>
          <a:stretch/>
        </p:blipFill>
        <p:spPr bwMode="auto">
          <a:xfrm>
            <a:off x="4407830" y="126603"/>
            <a:ext cx="3105150" cy="440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71" y="33436"/>
            <a:ext cx="11140341" cy="6722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973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67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2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51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40"/>
          <a:stretch/>
        </p:blipFill>
        <p:spPr>
          <a:xfrm>
            <a:off x="-135003" y="0"/>
            <a:ext cx="123270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96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1" b="1032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5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9153"/>
            <a:ext cx="12192000" cy="934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1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771" y="-534837"/>
            <a:ext cx="12456543" cy="823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0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792" y="-362311"/>
            <a:ext cx="12450792" cy="902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8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рвый бал Наташи Ростовой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77040" y="0"/>
            <a:ext cx="9109495" cy="683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5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3" t="16473" r="11448" b="12928"/>
          <a:stretch/>
        </p:blipFill>
        <p:spPr>
          <a:xfrm>
            <a:off x="241539" y="207033"/>
            <a:ext cx="3105510" cy="2070341"/>
          </a:xfrm>
          <a:prstGeom prst="rect">
            <a:avLst/>
          </a:prstGeom>
        </p:spPr>
      </p:pic>
      <p:pic>
        <p:nvPicPr>
          <p:cNvPr id="4" name="Picture 16" descr="bal-bo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049" y="207033"/>
            <a:ext cx="6016178" cy="5313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995" y="207033"/>
            <a:ext cx="2778000" cy="2070341"/>
          </a:xfrm>
          <a:prstGeom prst="rect">
            <a:avLst/>
          </a:prstGeom>
        </p:spPr>
      </p:pic>
      <p:pic>
        <p:nvPicPr>
          <p:cNvPr id="5" name="Picture 18" descr="mb0590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3" y="3589831"/>
            <a:ext cx="3529513" cy="305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0" descr="408619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107" y="3945332"/>
            <a:ext cx="3852564" cy="287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863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710"/>
            <a:ext cx="12192000" cy="691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56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02" t="3438" r="7286" b="4699"/>
          <a:stretch/>
        </p:blipFill>
        <p:spPr bwMode="auto">
          <a:xfrm>
            <a:off x="1505243" y="108562"/>
            <a:ext cx="4836102" cy="658326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59" t="2973" b="4974"/>
          <a:stretch/>
        </p:blipFill>
        <p:spPr bwMode="auto">
          <a:xfrm>
            <a:off x="6400800" y="75702"/>
            <a:ext cx="4766124" cy="661612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12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3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8365"/>
            <a:ext cx="12191999" cy="771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42188"/>
            <a:ext cx="12192000" cy="810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69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амый красивый танец - валь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34" y="155275"/>
            <a:ext cx="11731924" cy="652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53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98"/>
          <a:stretch/>
        </p:blipFill>
        <p:spPr>
          <a:xfrm>
            <a:off x="-151760" y="-207035"/>
            <a:ext cx="12343760" cy="741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91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05" y="28136"/>
            <a:ext cx="10577015" cy="682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16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ердце 14"/>
          <p:cNvSpPr/>
          <p:nvPr/>
        </p:nvSpPr>
        <p:spPr>
          <a:xfrm rot="20903643">
            <a:off x="1774876" y="3513885"/>
            <a:ext cx="4691006" cy="2982351"/>
          </a:xfrm>
          <a:prstGeom prst="heart">
            <a:avLst/>
          </a:prstGeom>
          <a:solidFill>
            <a:srgbClr val="FFCCFF"/>
          </a:solidFill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ru-RU" b="1" i="1" dirty="0" smtClean="0">
              <a:latin typeface="Georgia" panose="02040502050405020303" pitchFamily="18" charset="0"/>
            </a:endParaRPr>
          </a:p>
          <a:p>
            <a:pPr algn="r"/>
            <a:endParaRPr lang="ru-RU" b="1" i="1" dirty="0">
              <a:latin typeface="Georgia" panose="02040502050405020303" pitchFamily="18" charset="0"/>
            </a:endParaRPr>
          </a:p>
          <a:p>
            <a:pPr algn="r"/>
            <a:endParaRPr lang="ru-RU" b="1" i="1" dirty="0" smtClean="0">
              <a:latin typeface="Georgia" panose="02040502050405020303" pitchFamily="18" charset="0"/>
            </a:endParaRPr>
          </a:p>
          <a:p>
            <a:pPr algn="r"/>
            <a:endParaRPr lang="ru-RU" b="1" i="1" dirty="0" smtClean="0">
              <a:latin typeface="Georgia" panose="02040502050405020303" pitchFamily="18" charset="0"/>
            </a:endParaRPr>
          </a:p>
          <a:p>
            <a:pPr algn="ctr"/>
            <a:r>
              <a:rPr lang="ru-RU" b="1" i="1" dirty="0" smtClean="0">
                <a:latin typeface="Georgia" panose="02040502050405020303" pitchFamily="18" charset="0"/>
              </a:rPr>
              <a:t>Ты всегда в моих воспоминаниях</a:t>
            </a:r>
            <a:endParaRPr lang="ru-RU" dirty="0"/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392557" y="590843"/>
            <a:ext cx="3981153" cy="2747751"/>
          </a:xfrm>
          <a:prstGeom prst="horizontalScroll">
            <a:avLst>
              <a:gd name="adj" fmla="val 7311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2000" b="1" i="1" dirty="0">
                <a:latin typeface="Georgia" panose="02040502050405020303" pitchFamily="18" charset="0"/>
              </a:rPr>
              <a:t>Я верен тебе и </a:t>
            </a:r>
          </a:p>
          <a:p>
            <a:pPr algn="r"/>
            <a:r>
              <a:rPr lang="ru-RU" sz="2000" b="1" i="1" dirty="0">
                <a:latin typeface="Georgia" panose="02040502050405020303" pitchFamily="18" charset="0"/>
              </a:rPr>
              <a:t>искренен </a:t>
            </a:r>
            <a:r>
              <a:rPr lang="ru-RU" sz="2000" b="1" i="1" dirty="0" smtClean="0">
                <a:latin typeface="Georgia" panose="02040502050405020303" pitchFamily="18" charset="0"/>
              </a:rPr>
              <a:t>…</a:t>
            </a:r>
            <a:endParaRPr lang="ru-RU" sz="2000" b="1" i="1" dirty="0"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672" y="915406"/>
            <a:ext cx="1323912" cy="1952770"/>
          </a:xfrm>
          <a:prstGeom prst="rect">
            <a:avLst/>
          </a:prstGeom>
        </p:spPr>
      </p:pic>
      <p:sp>
        <p:nvSpPr>
          <p:cNvPr id="13" name="Горизонтальный свиток 12"/>
          <p:cNvSpPr/>
          <p:nvPr/>
        </p:nvSpPr>
        <p:spPr>
          <a:xfrm>
            <a:off x="6074609" y="590843"/>
            <a:ext cx="4166671" cy="2780132"/>
          </a:xfrm>
          <a:prstGeom prst="horizontalScroll">
            <a:avLst>
              <a:gd name="adj" fmla="val 7311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2000" b="1" i="1" dirty="0" smtClean="0">
                <a:latin typeface="Georgia" panose="02040502050405020303" pitchFamily="18" charset="0"/>
              </a:rPr>
              <a:t>Беседы с тобой - </a:t>
            </a:r>
          </a:p>
          <a:p>
            <a:pPr algn="r"/>
            <a:r>
              <a:rPr lang="ru-RU" sz="2000" b="1" i="1" dirty="0" smtClean="0">
                <a:latin typeface="Georgia" panose="02040502050405020303" pitchFamily="18" charset="0"/>
              </a:rPr>
              <a:t>блаженство </a:t>
            </a:r>
            <a:endParaRPr lang="ru-RU" sz="2000" b="1" i="1" dirty="0">
              <a:latin typeface="Georgia" panose="0204050205040502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609" y="1039181"/>
            <a:ext cx="1680645" cy="1625062"/>
          </a:xfrm>
          <a:prstGeom prst="rect">
            <a:avLst/>
          </a:prstGeom>
        </p:spPr>
      </p:pic>
      <p:sp>
        <p:nvSpPr>
          <p:cNvPr id="12" name="Горизонтальный свиток 11"/>
          <p:cNvSpPr/>
          <p:nvPr/>
        </p:nvSpPr>
        <p:spPr>
          <a:xfrm rot="403754">
            <a:off x="6651384" y="3568505"/>
            <a:ext cx="3981153" cy="2630658"/>
          </a:xfrm>
          <a:prstGeom prst="horizontalScroll">
            <a:avLst>
              <a:gd name="adj" fmla="val 7311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ru-RU" sz="2000" b="1" i="1" dirty="0" smtClean="0">
              <a:latin typeface="Georgia" panose="02040502050405020303" pitchFamily="18" charset="0"/>
            </a:endParaRPr>
          </a:p>
          <a:p>
            <a:pPr algn="r"/>
            <a:endParaRPr lang="ru-RU" sz="2000" b="1" i="1" dirty="0">
              <a:latin typeface="Georgia" panose="02040502050405020303" pitchFamily="18" charset="0"/>
            </a:endParaRPr>
          </a:p>
          <a:p>
            <a:pPr algn="r"/>
            <a:endParaRPr lang="ru-RU" sz="2000" b="1" i="1" dirty="0" smtClean="0">
              <a:latin typeface="Georgia" panose="02040502050405020303" pitchFamily="18" charset="0"/>
            </a:endParaRPr>
          </a:p>
          <a:p>
            <a:pPr algn="r"/>
            <a:endParaRPr lang="ru-RU" sz="2000" b="1" i="1" dirty="0">
              <a:latin typeface="Georgia" panose="02040502050405020303" pitchFamily="18" charset="0"/>
            </a:endParaRPr>
          </a:p>
          <a:p>
            <a:pPr algn="r"/>
            <a:r>
              <a:rPr lang="ru-RU" sz="2000" b="1" i="1" dirty="0" smtClean="0">
                <a:latin typeface="Georgia" panose="02040502050405020303" pitchFamily="18" charset="0"/>
              </a:rPr>
              <a:t>Я ценю твою скромность и дружбу</a:t>
            </a:r>
            <a:endParaRPr lang="ru-RU" sz="2000" b="1" i="1" dirty="0"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420" y="4002259"/>
            <a:ext cx="2321069" cy="15099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3754">
            <a:off x="6924032" y="3806263"/>
            <a:ext cx="1755734" cy="134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20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  <p:bldP spid="13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4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2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78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1"/>
          <a:stretch/>
        </p:blipFill>
        <p:spPr>
          <a:xfrm>
            <a:off x="0" y="0"/>
            <a:ext cx="12191999" cy="749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8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17"/>
          <a:stretch/>
        </p:blipFill>
        <p:spPr>
          <a:xfrm>
            <a:off x="0" y="-757452"/>
            <a:ext cx="12192000" cy="761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25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12" t="11485" r="19814" b="3811"/>
          <a:stretch/>
        </p:blipFill>
        <p:spPr>
          <a:xfrm>
            <a:off x="6429829" y="402421"/>
            <a:ext cx="4731657" cy="64773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9175" y="340249"/>
            <a:ext cx="6451169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000" b="1" i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Мы приглашаем вас на </a:t>
            </a:r>
            <a:r>
              <a:rPr lang="ru-RU" sz="70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кадетский б</a:t>
            </a:r>
            <a:r>
              <a:rPr lang="ru-RU" sz="7000" b="1" i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ал!</a:t>
            </a:r>
            <a:endParaRPr lang="ru-RU" sz="7000" b="1" i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rgbClr val="FFFF00">
                    <a:alpha val="60000"/>
                  </a:srgbClr>
                </a:glow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80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150" y="506436"/>
            <a:ext cx="6610401" cy="63515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80" y="1871003"/>
            <a:ext cx="2904242" cy="475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4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0"/>
            <a:ext cx="95859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9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50"/>
          <a:stretch/>
        </p:blipFill>
        <p:spPr>
          <a:xfrm>
            <a:off x="0" y="-347003"/>
            <a:ext cx="12192000" cy="755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9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028" y="384469"/>
            <a:ext cx="4727448" cy="59093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09955" y="201588"/>
            <a:ext cx="562238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>
                <a:solidFill>
                  <a:srgbClr val="000000"/>
                </a:solidFill>
                <a:latin typeface="Arial,Helvetica,Geneva,Sans-serif,sans-serif"/>
              </a:rPr>
              <a:t>“…Ассамблея - слово французское, которое на русском языке одним словом выразить невозможно; обстоятельно сказать - вольное в котором доме собрание или съезд делается не только для забавы, но и для дела. Ибо тут может друг друга видеть и о всякой нужде переговорить, также слышать, что где делается, при том же и забава. А каким образом эти ассамблеи отправлять, определяется ниже сего пунктом, покамест в обычай не войдет.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i="1" dirty="0">
                <a:solidFill>
                  <a:srgbClr val="000000"/>
                </a:solidFill>
                <a:latin typeface="Arial,Helvetica,Geneva,Sans-serif,sans-serif"/>
              </a:rPr>
              <a:t>  1. В котором доме имеет ассамблея быть, то надлежит письмом или другим знаком объявить людям, куда всякому вольно прийти, как мужскому полу, так и женскому.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i="1" dirty="0">
                <a:solidFill>
                  <a:srgbClr val="000000"/>
                </a:solidFill>
                <a:latin typeface="Arial,Helvetica,Geneva,Sans-serif,sans-serif"/>
              </a:rPr>
              <a:t>  2. Ранее пяти или четырех часов не начинается и долее десяти полуночи не продолжается.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i="1" dirty="0">
                <a:solidFill>
                  <a:srgbClr val="000000"/>
                </a:solidFill>
                <a:latin typeface="Arial,Helvetica,Geneva,Sans-serif,sans-serif"/>
              </a:rPr>
              <a:t>  3. Хозяин не должен ни встречать, ни провожать, ни потчевать гостей, но только должен очистить несколько покоев, предоставить столы, свечи, питье для утоления жажды и игры, на столах употребляемые…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46059" y="6211669"/>
            <a:ext cx="3583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25 ноября 1718 г.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Царь Петр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124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5"/>
          <a:stretch/>
        </p:blipFill>
        <p:spPr>
          <a:xfrm>
            <a:off x="0" y="-98474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92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енуэт. Весенний бал 201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406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4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</TotalTime>
  <Words>149</Words>
  <Application>Microsoft Office PowerPoint</Application>
  <PresentationFormat>Широкоэкранный</PresentationFormat>
  <Paragraphs>31</Paragraphs>
  <Slides>39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9" baseType="lpstr">
      <vt:lpstr>PMingLiU</vt:lpstr>
      <vt:lpstr>Angsana New</vt:lpstr>
      <vt:lpstr>Arial</vt:lpstr>
      <vt:lpstr>Arial,Helvetica,Geneva,Sans-serif,sans-serif</vt:lpstr>
      <vt:lpstr>Calibri</vt:lpstr>
      <vt:lpstr>Calibri Light</vt:lpstr>
      <vt:lpstr>Gabriola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56</cp:revision>
  <dcterms:created xsi:type="dcterms:W3CDTF">2014-09-30T19:53:35Z</dcterms:created>
  <dcterms:modified xsi:type="dcterms:W3CDTF">2014-10-21T17:04:49Z</dcterms:modified>
</cp:coreProperties>
</file>